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704" r:id="rId2"/>
  </p:sldMasterIdLst>
  <p:notesMasterIdLst>
    <p:notesMasterId r:id="rId10"/>
  </p:notesMasterIdLst>
  <p:handoutMasterIdLst>
    <p:handoutMasterId r:id="rId11"/>
  </p:handoutMasterIdLst>
  <p:sldIdLst>
    <p:sldId id="1315" r:id="rId3"/>
    <p:sldId id="1302" r:id="rId4"/>
    <p:sldId id="1303" r:id="rId5"/>
    <p:sldId id="1312" r:id="rId6"/>
    <p:sldId id="1313" r:id="rId7"/>
    <p:sldId id="1314" r:id="rId8"/>
    <p:sldId id="1298" r:id="rId9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6" userDrawn="1">
          <p15:clr>
            <a:srgbClr val="A4A3A4"/>
          </p15:clr>
        </p15:guide>
        <p15:guide id="2" pos="22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F8"/>
    <a:srgbClr val="666666"/>
    <a:srgbClr val="FF6565"/>
    <a:srgbClr val="0F8AB1"/>
    <a:srgbClr val="49372B"/>
    <a:srgbClr val="FFFFFF"/>
    <a:srgbClr val="EBEBEB"/>
    <a:srgbClr val="6C2E9B"/>
    <a:srgbClr val="E51B67"/>
    <a:srgbClr val="E98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88708" autoAdjust="0"/>
  </p:normalViewPr>
  <p:slideViewPr>
    <p:cSldViewPr showGuides="1">
      <p:cViewPr varScale="1">
        <p:scale>
          <a:sx n="152" d="100"/>
          <a:sy n="152" d="100"/>
        </p:scale>
        <p:origin x="162" y="192"/>
      </p:cViewPr>
      <p:guideLst>
        <p:guide orient="horz" pos="656"/>
        <p:guide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13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275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97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22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37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798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6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883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jpeg"/><Relationship Id="rId11" Type="http://schemas.openxmlformats.org/officeDocument/2006/relationships/image" Target="../media/image24.jpeg"/><Relationship Id="rId5" Type="http://schemas.openxmlformats.org/officeDocument/2006/relationships/hyperlink" Target="https://youtu.be/LwIv0UMt2Ik?t=130" TargetMode="External"/><Relationship Id="rId10" Type="http://schemas.openxmlformats.org/officeDocument/2006/relationships/image" Target="../media/image23.jpeg"/><Relationship Id="rId4" Type="http://schemas.openxmlformats.org/officeDocument/2006/relationships/hyperlink" Target="https://youtu.be/1B-7uQ5RD2A?t=250" TargetMode="External"/><Relationship Id="rId9" Type="http://schemas.openxmlformats.org/officeDocument/2006/relationships/hyperlink" Target="https://youtu.be/USRyAOZjuT0?t=1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組裝步驟</a:t>
              </a:r>
              <a:r>
                <a:rPr lang="en-US" altLang="zh-TW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-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傳感器陣列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492979" y="4118937"/>
            <a:ext cx="200093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指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派腳位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3" y="1221600"/>
            <a:ext cx="1926269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75" y="1221600"/>
            <a:ext cx="1927880" cy="1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88" y="1221600"/>
            <a:ext cx="1926269" cy="10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990" y="1221600"/>
            <a:ext cx="1922143" cy="10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79" y="3022093"/>
            <a:ext cx="2000930" cy="10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521" y="3022093"/>
            <a:ext cx="2004279" cy="1080000"/>
          </a:xfrm>
          <a:prstGeom prst="rect">
            <a:avLst/>
          </a:prstGeom>
        </p:spPr>
      </p:pic>
      <p:sp>
        <p:nvSpPr>
          <p:cNvPr id="13" name="Google Shape;191;p25"/>
          <p:cNvSpPr/>
          <p:nvPr/>
        </p:nvSpPr>
        <p:spPr>
          <a:xfrm>
            <a:off x="480473" y="2299498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標記傳感器腳位極性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4" name="Google Shape;191;p25"/>
          <p:cNvSpPr/>
          <p:nvPr/>
        </p:nvSpPr>
        <p:spPr>
          <a:xfrm>
            <a:off x="2547219" y="2299498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製作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排線及安裝接頭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5" name="Google Shape;191;p25"/>
          <p:cNvSpPr/>
          <p:nvPr/>
        </p:nvSpPr>
        <p:spPr>
          <a:xfrm>
            <a:off x="4613965" y="2299498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組裝陣列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6" name="Google Shape;191;p25"/>
          <p:cNvSpPr/>
          <p:nvPr/>
        </p:nvSpPr>
        <p:spPr>
          <a:xfrm>
            <a:off x="6680711" y="2299498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測試通路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5608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osch-showcar_ces2017_100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5"/>
          <a:stretch/>
        </p:blipFill>
        <p:spPr bwMode="auto">
          <a:xfrm>
            <a:off x="3356865" y="2118140"/>
            <a:ext cx="260734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現有概念車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2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231214" y="3651870"/>
            <a:ext cx="3035641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BMW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HoloActive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Touch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Button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CES2017: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4"/>
              </a:rPr>
              <a:t>https</a:t>
            </a:r>
            <a:r>
              <a:rPr lang="en-US" altLang="zh-TW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4"/>
              </a:rPr>
              <a:t>://youtu.be/1B-7uQ5RD2A?t=250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5" name="Google Shape;191;p25"/>
          <p:cNvSpPr/>
          <p:nvPr/>
        </p:nvSpPr>
        <p:spPr>
          <a:xfrm>
            <a:off x="3356865" y="3651870"/>
            <a:ext cx="2925325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BOSCH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neoSense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Slider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CES2016: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5"/>
              </a:rPr>
              <a:t>https</a:t>
            </a:r>
            <a:r>
              <a:rPr lang="en-US" altLang="zh-TW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5"/>
              </a:rPr>
              <a:t>://youtu.be/LwIv0UMt2Ik?t=130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078" name="Picture 6" descr="bosch-showcar_ces2017_100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65" y="1176595"/>
            <a:ext cx="135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14" y="2118140"/>
            <a:ext cx="2692524" cy="1512000"/>
          </a:xfrm>
          <a:prstGeom prst="rect">
            <a:avLst/>
          </a:prstGeom>
        </p:spPr>
      </p:pic>
      <p:pic>
        <p:nvPicPr>
          <p:cNvPr id="3074" name="Picture 2" descr="虛擬觸控螢幕概念 《BMW HoloActive Touch》預告2017年CES展發表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5" y="1176595"/>
            <a:ext cx="135084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1;p25"/>
          <p:cNvSpPr/>
          <p:nvPr/>
        </p:nvSpPr>
        <p:spPr>
          <a:xfrm>
            <a:off x="6429456" y="3651870"/>
            <a:ext cx="2430270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DS Automobiles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9"/>
              </a:rPr>
              <a:t>https</a:t>
            </a:r>
            <a:r>
              <a:rPr lang="en-US" altLang="zh-TW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  <a:hlinkClick r:id="rId9"/>
              </a:rPr>
              <a:t>://youtu.be/USRyAOZjuT0?t=15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8" name="Picture 4" descr="Haptic technology inside a ca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44" y="2118140"/>
            <a:ext cx="2688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sture control by Ultraleap inside luxGroupe PSA DS Automobile concept car with Ultralea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1551" r="5771" b="7568"/>
          <a:stretch/>
        </p:blipFill>
        <p:spPr bwMode="auto">
          <a:xfrm>
            <a:off x="6391444" y="1176595"/>
            <a:ext cx="175279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1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震動與感知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3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1002337" y="2391730"/>
            <a:ext cx="2534548" cy="43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表面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紋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理 粗糙與細緻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Fujitsu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氣壓形成薄膜，進而降低摩擦力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8" name="Picture 4" descr="https://www.fujitsu.com/global/Images/20140224-01b_tcm100-9299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9" y="1176595"/>
            <a:ext cx="3645407" cy="12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seudoBend: Producing Haptic Illusions of Stretching, Bending, and Twisting  Using Grain Vibr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52" y="1446625"/>
            <a:ext cx="3788014" cy="6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4589952" y="2391730"/>
            <a:ext cx="3111280" cy="41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PseudoBend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彎曲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扭轉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拉伸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37" y="2930518"/>
            <a:ext cx="2246447" cy="1476597"/>
          </a:xfrm>
          <a:prstGeom prst="rect">
            <a:avLst/>
          </a:prstGeom>
        </p:spPr>
      </p:pic>
      <p:sp>
        <p:nvSpPr>
          <p:cNvPr id="11" name="Google Shape;191;p25"/>
          <p:cNvSpPr/>
          <p:nvPr/>
        </p:nvSpPr>
        <p:spPr>
          <a:xfrm>
            <a:off x="1012048" y="4407115"/>
            <a:ext cx="1962268" cy="43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形狀截面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5" name="Picture 4" descr="https://i1.kknews.cc/SIG=1nd21cd/314n0003o52174p43n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51" y="2924513"/>
            <a:ext cx="2817069" cy="14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1;p25"/>
          <p:cNvSpPr/>
          <p:nvPr/>
        </p:nvSpPr>
        <p:spPr>
          <a:xfrm>
            <a:off x="4633374" y="4407115"/>
            <a:ext cx="1962268" cy="43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Press </a:t>
            </a:r>
            <a:r>
              <a:rPr lang="zh-TW" altLang="en-US" sz="1000" b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左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右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震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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按下按鈕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30" name="Picture 6" descr="同樣叫Home 按鈕！iPhone 7 的Home 按鈕有什麼特別之處！？ - 流動日報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85" y="3388262"/>
            <a:ext cx="1831849" cy="102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5877145" y="3966905"/>
            <a:ext cx="765085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2336" y="2193263"/>
            <a:ext cx="2001746" cy="13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3000"/>
              <a:buNone/>
            </a:pPr>
            <a:r>
              <a:rPr lang="en-US" altLang="zh-TW" dirty="0" err="1" smtClean="0">
                <a:solidFill>
                  <a:srgbClr val="595959"/>
                </a:solidFill>
              </a:rPr>
              <a:t>HoloLens</a:t>
            </a:r>
            <a:r>
              <a:rPr lang="en-US" altLang="zh-TW" dirty="0" smtClean="0">
                <a:solidFill>
                  <a:srgbClr val="595959"/>
                </a:solidFill>
              </a:rPr>
              <a:t> 2 </a:t>
            </a:r>
            <a:r>
              <a:rPr lang="zh-TW" altLang="en-US" dirty="0" smtClean="0">
                <a:solidFill>
                  <a:srgbClr val="595959"/>
                </a:solidFill>
              </a:rPr>
              <a:t>智慧醫療論壇</a:t>
            </a:r>
            <a:endParaRPr lang="en-US" altLang="zh-TW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目前應用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5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5" name="Google Shape;191;p25"/>
          <p:cNvSpPr/>
          <p:nvPr/>
        </p:nvSpPr>
        <p:spPr>
          <a:xfrm>
            <a:off x="4208682" y="1446625"/>
            <a:ext cx="1775500" cy="2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術前溝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"/>
          <a:stretch/>
        </p:blipFill>
        <p:spPr>
          <a:xfrm>
            <a:off x="220562" y="1692385"/>
            <a:ext cx="2219101" cy="1316617"/>
          </a:xfrm>
          <a:prstGeom prst="rect">
            <a:avLst/>
          </a:prstGeom>
        </p:spPr>
      </p:pic>
      <p:sp>
        <p:nvSpPr>
          <p:cNvPr id="9" name="Google Shape;191;p25"/>
          <p:cNvSpPr/>
          <p:nvPr/>
        </p:nvSpPr>
        <p:spPr>
          <a:xfrm>
            <a:off x="220562" y="1446625"/>
            <a:ext cx="1775500" cy="2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 Modeling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238415" y="3217814"/>
            <a:ext cx="1775500" cy="2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虛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實疊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加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1" t="16043" b="7453"/>
          <a:stretch/>
        </p:blipFill>
        <p:spPr>
          <a:xfrm>
            <a:off x="220562" y="3466931"/>
            <a:ext cx="1819656" cy="12673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31486"/>
            <a:ext cx="2234306" cy="1202785"/>
          </a:xfrm>
          <a:prstGeom prst="rect">
            <a:avLst/>
          </a:prstGeom>
        </p:spPr>
      </p:pic>
      <p:sp>
        <p:nvSpPr>
          <p:cNvPr id="15" name="Google Shape;191;p25"/>
          <p:cNvSpPr/>
          <p:nvPr/>
        </p:nvSpPr>
        <p:spPr>
          <a:xfrm>
            <a:off x="4211960" y="3217814"/>
            <a:ext cx="1775500" cy="2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遠距教學、合作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7" t="32398" r="1181" b="18591"/>
          <a:stretch/>
        </p:blipFill>
        <p:spPr>
          <a:xfrm>
            <a:off x="4211960" y="1725839"/>
            <a:ext cx="2492302" cy="1291000"/>
          </a:xfrm>
          <a:prstGeom prst="rect">
            <a:avLst/>
          </a:prstGeom>
        </p:spPr>
      </p:pic>
      <p:sp>
        <p:nvSpPr>
          <p:cNvPr id="17" name="Google Shape;191;p25"/>
          <p:cNvSpPr/>
          <p:nvPr/>
        </p:nvSpPr>
        <p:spPr>
          <a:xfrm>
            <a:off x="6704262" y="1706355"/>
            <a:ext cx="1775500" cy="53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增加病患的滿意度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讓病患更理解手術流程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增加病患對手術的信心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8" name="Google Shape;191;p25"/>
          <p:cNvSpPr/>
          <p:nvPr/>
        </p:nvSpPr>
        <p:spPr>
          <a:xfrm>
            <a:off x="6446265" y="3531486"/>
            <a:ext cx="2574893" cy="53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不同專長的醫生在手術中異地指導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將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MRI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資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料疊加在患部，引導醫生進行手術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9" name="Google Shape;191;p25"/>
          <p:cNvSpPr/>
          <p:nvPr/>
        </p:nvSpPr>
        <p:spPr>
          <a:xfrm>
            <a:off x="2459415" y="1705008"/>
            <a:ext cx="2574893" cy="77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輔助醫師設計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模型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0" name="Google Shape;191;p25"/>
          <p:cNvSpPr/>
          <p:nvPr/>
        </p:nvSpPr>
        <p:spPr>
          <a:xfrm>
            <a:off x="2411542" y="3463574"/>
            <a:ext cx="1775500" cy="53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將虛擬模型疊加於實物對照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596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互動體驗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6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1620" y="2616755"/>
            <a:ext cx="855095" cy="4050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</a:t>
            </a:r>
          </a:p>
        </p:txBody>
      </p:sp>
      <p:sp>
        <p:nvSpPr>
          <p:cNvPr id="14" name="矩形 13"/>
          <p:cNvSpPr/>
          <p:nvPr/>
        </p:nvSpPr>
        <p:spPr>
          <a:xfrm>
            <a:off x="2546775" y="2616755"/>
            <a:ext cx="855095" cy="4050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</a:t>
            </a:r>
          </a:p>
        </p:txBody>
      </p:sp>
      <p:sp>
        <p:nvSpPr>
          <p:cNvPr id="15" name="矩形 14"/>
          <p:cNvSpPr/>
          <p:nvPr/>
        </p:nvSpPr>
        <p:spPr>
          <a:xfrm>
            <a:off x="3941930" y="2616755"/>
            <a:ext cx="855095" cy="4050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饋</a:t>
            </a:r>
          </a:p>
        </p:txBody>
      </p:sp>
      <p:sp>
        <p:nvSpPr>
          <p:cNvPr id="16" name="矩形 15"/>
          <p:cNvSpPr/>
          <p:nvPr/>
        </p:nvSpPr>
        <p:spPr>
          <a:xfrm>
            <a:off x="5337085" y="2616755"/>
            <a:ext cx="1035115" cy="4050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1151620" y="4236935"/>
            <a:ext cx="5310590" cy="49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觸發後裝置會依據規則提供回饋，迴圈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模式則決定該依據何種規則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43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84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6678</TotalTime>
  <Words>286</Words>
  <Application>Microsoft Office PowerPoint</Application>
  <PresentationFormat>如螢幕大小 (16:9)</PresentationFormat>
  <Paragraphs>57</Paragraphs>
  <Slides>7</Slides>
  <Notes>6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22" baseType="lpstr">
      <vt:lpstr>Gill Sans</vt:lpstr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1_Office 佈景主題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4342</cp:revision>
  <dcterms:created xsi:type="dcterms:W3CDTF">2011-02-08T02:08:00Z</dcterms:created>
  <dcterms:modified xsi:type="dcterms:W3CDTF">2021-05-17T08:47:57Z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